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p:scale>
          <a:sx n="97" d="100"/>
          <a:sy n="97" d="100"/>
        </p:scale>
        <p:origin x="86" y="2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8/21/2018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8/21/2018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8/21/2018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8/21/2018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8/21/2018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8/21/2018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8/21/2018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8/21/2018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8/21/2018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Lines </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24092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Sight Lines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Activates Nancy Holt’s </a:t>
            </a:r>
            <a:r>
              <a:rPr lang="en-US" i="1" dirty="0" smtClean="0">
                <a:solidFill>
                  <a:schemeClr val="tx2">
                    <a:lumMod val="50000"/>
                    <a:lumOff val="50000"/>
                  </a:schemeClr>
                </a:solidFill>
              </a:rPr>
              <a:t>Sun Tunnels.</a:t>
            </a:r>
          </a:p>
          <a:p>
            <a:r>
              <a:rPr lang="en-US" dirty="0" smtClean="0">
                <a:solidFill>
                  <a:schemeClr val="tx1"/>
                </a:solidFill>
              </a:rPr>
              <a:t>At first glance, the four 22-tonconcrete tunnels seem static.</a:t>
            </a:r>
          </a:p>
          <a:p>
            <a:r>
              <a:rPr lang="en-US" dirty="0" smtClean="0">
                <a:solidFill>
                  <a:schemeClr val="tx1"/>
                </a:solidFill>
              </a:rPr>
              <a:t>Upon entering each tunnel, the viewer discovers a series of holes that duplicate the stars size and positions of four major </a:t>
            </a:r>
            <a:r>
              <a:rPr lang="en-US" dirty="0" err="1" smtClean="0">
                <a:solidFill>
                  <a:schemeClr val="tx1"/>
                </a:solidFill>
              </a:rPr>
              <a:t>constalations</a:t>
            </a:r>
            <a:r>
              <a:rPr lang="en-US" dirty="0" smtClean="0">
                <a:solidFill>
                  <a:schemeClr val="tx1"/>
                </a:solidFill>
              </a:rPr>
              <a:t>.</a:t>
            </a:r>
          </a:p>
          <a:p>
            <a:r>
              <a:rPr lang="en-US" dirty="0" smtClean="0">
                <a:solidFill>
                  <a:schemeClr val="tx1"/>
                </a:solidFill>
              </a:rPr>
              <a:t>The light pouring in through the holes shifts as the sun rises and travels across the sky.  During winter solstices, the sculpture further transforms as the circular tunnels alignment frames light from the rising and setting sun.  </a:t>
            </a:r>
          </a:p>
          <a:p>
            <a:r>
              <a:rPr lang="en-US" dirty="0" smtClean="0">
                <a:solidFill>
                  <a:schemeClr val="tx1"/>
                </a:solidFill>
              </a:rPr>
              <a:t>Like a telescope, the massive cylinders are more important for the vision that they create than objects in themselves.</a:t>
            </a:r>
            <a:r>
              <a:rPr lang="en-US" i="1" dirty="0" smtClean="0">
                <a:solidFill>
                  <a:schemeClr val="tx2">
                    <a:lumMod val="50000"/>
                    <a:lumOff val="50000"/>
                  </a:schemeClr>
                </a:solidFill>
              </a:rPr>
              <a:t> </a:t>
            </a:r>
            <a:endParaRPr lang="en-US" i="1" dirty="0">
              <a:solidFill>
                <a:schemeClr val="tx2">
                  <a:lumMod val="50000"/>
                  <a:lumOff val="50000"/>
                </a:schemeClr>
              </a:solidFill>
            </a:endParaRPr>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3074" name="Picture 2" descr="Image result for sun tunn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3456" y="429438"/>
            <a:ext cx="4157742" cy="57568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50756" y="6186311"/>
            <a:ext cx="2764603" cy="307777"/>
          </a:xfrm>
          <a:prstGeom prst="rect">
            <a:avLst/>
          </a:prstGeom>
          <a:noFill/>
        </p:spPr>
        <p:txBody>
          <a:bodyPr wrap="none" rtlCol="0">
            <a:spAutoFit/>
          </a:bodyPr>
          <a:lstStyle/>
          <a:p>
            <a:r>
              <a:rPr lang="en-US" sz="1400" dirty="0" smtClean="0"/>
              <a:t>Nancy Holt, Sun Tunnels, 1973-76</a:t>
            </a:r>
            <a:endParaRPr lang="en-US" sz="1400" dirty="0"/>
          </a:p>
        </p:txBody>
      </p:sp>
    </p:spTree>
    <p:extLst>
      <p:ext uri="{BB962C8B-B14F-4D97-AF65-F5344CB8AC3E}">
        <p14:creationId xmlns:p14="http://schemas.microsoft.com/office/powerpoint/2010/main" val="371179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arn(inVertic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arn(inVertical)">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barn(inVertical)">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Networks</a:t>
            </a:r>
            <a:endParaRPr lang="en-US" dirty="0"/>
          </a:p>
        </p:txBody>
      </p:sp>
      <p:sp>
        <p:nvSpPr>
          <p:cNvPr id="3" name="Content Placeholder 2"/>
          <p:cNvSpPr>
            <a:spLocks noGrp="1"/>
          </p:cNvSpPr>
          <p:nvPr>
            <p:ph sz="half" idx="1"/>
          </p:nvPr>
        </p:nvSpPr>
        <p:spPr/>
        <p:txBody>
          <a:bodyPr/>
          <a:lstStyle/>
          <a:p>
            <a:r>
              <a:rPr lang="en-US" dirty="0" smtClean="0"/>
              <a:t>Janet </a:t>
            </a:r>
            <a:r>
              <a:rPr lang="en-US" dirty="0" err="1" smtClean="0"/>
              <a:t>Echleman’s</a:t>
            </a:r>
            <a:r>
              <a:rPr lang="en-US" dirty="0" smtClean="0"/>
              <a:t> </a:t>
            </a:r>
            <a:r>
              <a:rPr lang="en-US" i="1" dirty="0" smtClean="0">
                <a:solidFill>
                  <a:schemeClr val="tx2">
                    <a:lumMod val="50000"/>
                    <a:lumOff val="50000"/>
                  </a:schemeClr>
                </a:solidFill>
              </a:rPr>
              <a:t>Tsunami </a:t>
            </a:r>
            <a:r>
              <a:rPr lang="en-US" dirty="0" smtClean="0">
                <a:solidFill>
                  <a:schemeClr val="tx1"/>
                </a:solidFill>
              </a:rPr>
              <a:t>was created using thousands of polyester fiber threads.</a:t>
            </a:r>
          </a:p>
          <a:p>
            <a:r>
              <a:rPr lang="en-US" dirty="0" smtClean="0">
                <a:solidFill>
                  <a:schemeClr val="tx1"/>
                </a:solidFill>
              </a:rPr>
              <a:t>Suspended above a busy city street, this artwork continually shifts shape, like an undulating jellyfish.</a:t>
            </a:r>
          </a:p>
          <a:p>
            <a:r>
              <a:rPr lang="en-US" dirty="0" smtClean="0">
                <a:solidFill>
                  <a:schemeClr val="tx1"/>
                </a:solidFill>
              </a:rPr>
              <a:t>While single lines can bring a simple eloquence to a design, multiple lines can be used to create strong, complex, and versatile forms.</a:t>
            </a:r>
            <a:endParaRPr lang="en-US" dirty="0">
              <a:solidFill>
                <a:schemeClr val="tx2">
                  <a:lumMod val="50000"/>
                  <a:lumOff val="50000"/>
                </a:schemeClr>
              </a:solidFill>
            </a:endParaRPr>
          </a:p>
        </p:txBody>
      </p:sp>
      <p:sp>
        <p:nvSpPr>
          <p:cNvPr id="4" name="Content Placeholder 3"/>
          <p:cNvSpPr>
            <a:spLocks noGrp="1"/>
          </p:cNvSpPr>
          <p:nvPr>
            <p:ph sz="half" idx="2"/>
          </p:nvPr>
        </p:nvSpPr>
        <p:spPr/>
        <p:txBody>
          <a:bodyPr/>
          <a:lstStyle/>
          <a:p>
            <a:endParaRPr lang="en-US"/>
          </a:p>
        </p:txBody>
      </p:sp>
      <p:pic>
        <p:nvPicPr>
          <p:cNvPr id="4098" name="Picture 2" descr="Image result for janet echelman tsuna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4234" y="1748367"/>
            <a:ext cx="5610123" cy="41190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44234" y="5867400"/>
            <a:ext cx="2616357" cy="307777"/>
          </a:xfrm>
          <a:prstGeom prst="rect">
            <a:avLst/>
          </a:prstGeom>
          <a:noFill/>
        </p:spPr>
        <p:txBody>
          <a:bodyPr wrap="none" rtlCol="0">
            <a:spAutoFit/>
          </a:bodyPr>
          <a:lstStyle/>
          <a:p>
            <a:r>
              <a:rPr lang="en-US" sz="1400" dirty="0" smtClean="0"/>
              <a:t>Janet </a:t>
            </a:r>
            <a:r>
              <a:rPr lang="en-US" sz="1400" dirty="0" err="1" smtClean="0"/>
              <a:t>Echelman</a:t>
            </a:r>
            <a:r>
              <a:rPr lang="en-US" sz="1400" dirty="0" smtClean="0"/>
              <a:t>, Tsunami, 2011</a:t>
            </a:r>
            <a:endParaRPr lang="en-US" sz="1400" dirty="0"/>
          </a:p>
        </p:txBody>
      </p:sp>
    </p:spTree>
    <p:extLst>
      <p:ext uri="{BB962C8B-B14F-4D97-AF65-F5344CB8AC3E}">
        <p14:creationId xmlns:p14="http://schemas.microsoft.com/office/powerpoint/2010/main" val="235565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inVertic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arn(inVertical)">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 on Line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Vertical, horizontal, diagonal, and curving lines all have a unique strength.  What can each type contribute to your design? Explain.</a:t>
            </a:r>
          </a:p>
          <a:p>
            <a:pPr marL="457200" indent="-457200">
              <a:buFont typeface="+mj-lt"/>
              <a:buAutoNum type="arabicPeriod"/>
            </a:pPr>
            <a:r>
              <a:rPr lang="en-US" dirty="0" smtClean="0"/>
              <a:t>What can line continuity or discontinuity contribute to your composition? Explain.</a:t>
            </a:r>
          </a:p>
          <a:p>
            <a:pPr marL="457200" indent="-457200">
              <a:buFont typeface="+mj-lt"/>
              <a:buAutoNum type="arabicPeriod"/>
            </a:pPr>
            <a:r>
              <a:rPr lang="en-US" dirty="0" smtClean="0"/>
              <a:t>What happens when you dramatically increase or decrease the number of lines? Explain.</a:t>
            </a:r>
          </a:p>
          <a:p>
            <a:pPr marL="457200" indent="-457200">
              <a:buFont typeface="+mj-lt"/>
              <a:buAutoNum type="arabicPeriod"/>
            </a:pPr>
            <a:r>
              <a:rPr lang="en-US" dirty="0" smtClean="0"/>
              <a:t>Can intersecting lines strengthen your design, both structurally and compositionally?  How?</a:t>
            </a:r>
          </a:p>
          <a:p>
            <a:endParaRPr lang="en-US" dirty="0"/>
          </a:p>
        </p:txBody>
      </p:sp>
    </p:spTree>
    <p:extLst>
      <p:ext uri="{BB962C8B-B14F-4D97-AF65-F5344CB8AC3E}">
        <p14:creationId xmlns:p14="http://schemas.microsoft.com/office/powerpoint/2010/main" val="243298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Mary Stewart, </a:t>
            </a:r>
            <a:r>
              <a:rPr lang="en-US" dirty="0" err="1" smtClean="0"/>
              <a:t>lauching</a:t>
            </a:r>
            <a:r>
              <a:rPr lang="en-US" dirty="0" smtClean="0"/>
              <a:t> the imagination 2012, New </a:t>
            </a:r>
            <a:r>
              <a:rPr lang="en-US" dirty="0" err="1" smtClean="0"/>
              <a:t>York,NY</a:t>
            </a:r>
            <a:r>
              <a:rPr lang="en-US" dirty="0" smtClean="0"/>
              <a:t> McGraw-Hill Education.</a:t>
            </a:r>
            <a:endParaRPr lang="en-US" dirty="0"/>
          </a:p>
        </p:txBody>
      </p:sp>
    </p:spTree>
    <p:extLst>
      <p:ext uri="{BB962C8B-B14F-4D97-AF65-F5344CB8AC3E}">
        <p14:creationId xmlns:p14="http://schemas.microsoft.com/office/powerpoint/2010/main" val="2180154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67267"/>
            <a:ext cx="9601200" cy="1485900"/>
          </a:xfrm>
        </p:spPr>
        <p:txBody>
          <a:bodyPr>
            <a:normAutofit fontScale="90000"/>
          </a:bodyPr>
          <a:lstStyle/>
          <a:p>
            <a:r>
              <a:rPr lang="en-US" b="1" dirty="0" smtClean="0">
                <a:solidFill>
                  <a:schemeClr val="tx2">
                    <a:lumMod val="75000"/>
                    <a:lumOff val="25000"/>
                  </a:schemeClr>
                </a:solidFill>
              </a:rPr>
              <a:t>Line-</a:t>
            </a:r>
            <a:r>
              <a:rPr lang="en-US" sz="3100" dirty="0" smtClean="0"/>
              <a:t>is one of the most versatile elements in art.  In three-dimensional design, we can create line through the following:</a:t>
            </a:r>
            <a:endParaRPr lang="en-US" sz="3100" b="1" dirty="0"/>
          </a:p>
        </p:txBody>
      </p:sp>
      <p:sp>
        <p:nvSpPr>
          <p:cNvPr id="3" name="Content Placeholder 2"/>
          <p:cNvSpPr>
            <a:spLocks noGrp="1"/>
          </p:cNvSpPr>
          <p:nvPr>
            <p:ph sz="half" idx="1"/>
          </p:nvPr>
        </p:nvSpPr>
        <p:spPr/>
        <p:txBody>
          <a:bodyPr/>
          <a:lstStyle/>
          <a:p>
            <a:r>
              <a:rPr lang="en-US" i="1" dirty="0" smtClean="0">
                <a:solidFill>
                  <a:schemeClr val="accent3">
                    <a:lumMod val="60000"/>
                    <a:lumOff val="40000"/>
                  </a:schemeClr>
                </a:solidFill>
              </a:rPr>
              <a:t>A series of adjacent points. </a:t>
            </a:r>
          </a:p>
          <a:p>
            <a:pPr lvl="1"/>
            <a:r>
              <a:rPr lang="en-US" i="1" dirty="0" smtClean="0">
                <a:solidFill>
                  <a:schemeClr val="accent3">
                    <a:lumMod val="60000"/>
                    <a:lumOff val="40000"/>
                  </a:schemeClr>
                </a:solidFill>
              </a:rPr>
              <a:t> </a:t>
            </a:r>
            <a:r>
              <a:rPr lang="en-US" dirty="0" smtClean="0"/>
              <a:t>The cars that make up </a:t>
            </a:r>
            <a:r>
              <a:rPr lang="en-US" i="1" dirty="0" smtClean="0">
                <a:solidFill>
                  <a:schemeClr val="tx2">
                    <a:lumMod val="50000"/>
                    <a:lumOff val="50000"/>
                  </a:schemeClr>
                </a:solidFill>
              </a:rPr>
              <a:t>Cadillac Ranch </a:t>
            </a:r>
            <a:r>
              <a:rPr lang="en-US" dirty="0" smtClean="0">
                <a:solidFill>
                  <a:schemeClr val="tx1"/>
                </a:solidFill>
              </a:rPr>
              <a:t>are distinct objects in themselves as well as the points that create a line of cars.</a:t>
            </a:r>
          </a:p>
          <a:p>
            <a:pPr lvl="1"/>
            <a:r>
              <a:rPr lang="en-US" dirty="0" smtClean="0">
                <a:solidFill>
                  <a:schemeClr val="tx1"/>
                </a:solidFill>
              </a:rPr>
              <a:t>Commissioned by a rancher in Texas, some have described this as a requiem for the gas-guzzling American automobile</a:t>
            </a:r>
          </a:p>
          <a:p>
            <a:pPr lvl="1"/>
            <a:endParaRPr lang="en-US" dirty="0" smtClean="0">
              <a:solidFill>
                <a:schemeClr val="tx1"/>
              </a:solidFill>
            </a:endParaRPr>
          </a:p>
          <a:p>
            <a:endParaRPr lang="en-US" i="1" dirty="0">
              <a:solidFill>
                <a:schemeClr val="tx1"/>
              </a:solidFill>
            </a:endParaRPr>
          </a:p>
        </p:txBody>
      </p:sp>
      <p:sp>
        <p:nvSpPr>
          <p:cNvPr id="4" name="Content Placeholder 3"/>
          <p:cNvSpPr>
            <a:spLocks noGrp="1"/>
          </p:cNvSpPr>
          <p:nvPr>
            <p:ph sz="half" idx="2"/>
          </p:nvPr>
        </p:nvSpPr>
        <p:spPr/>
        <p:txBody>
          <a:bodyPr/>
          <a:lstStyle/>
          <a:p>
            <a:endParaRPr lang="en-US"/>
          </a:p>
        </p:txBody>
      </p:sp>
      <p:pic>
        <p:nvPicPr>
          <p:cNvPr id="1026" name="Picture 2" descr="Image result for ant farm cadillac 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6730" y="2285999"/>
            <a:ext cx="5039212" cy="35956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57644" y="5929853"/>
            <a:ext cx="5108193" cy="276999"/>
          </a:xfrm>
          <a:prstGeom prst="rect">
            <a:avLst/>
          </a:prstGeom>
          <a:noFill/>
        </p:spPr>
        <p:txBody>
          <a:bodyPr wrap="none" rtlCol="0">
            <a:spAutoFit/>
          </a:bodyPr>
          <a:lstStyle/>
          <a:p>
            <a:r>
              <a:rPr lang="en-US" sz="1200" dirty="0" smtClean="0"/>
              <a:t>Ant Farm (Chip Lord, Hudson Marquez, Doug </a:t>
            </a:r>
            <a:r>
              <a:rPr lang="en-US" sz="1200" dirty="0" err="1" smtClean="0"/>
              <a:t>Michels</a:t>
            </a:r>
            <a:r>
              <a:rPr lang="en-US" sz="1200" dirty="0" smtClean="0"/>
              <a:t>), Cadillac Ranch. 1974</a:t>
            </a:r>
            <a:endParaRPr lang="en-US" sz="1200" dirty="0"/>
          </a:p>
        </p:txBody>
      </p:sp>
    </p:spTree>
    <p:extLst>
      <p:ext uri="{BB962C8B-B14F-4D97-AF65-F5344CB8AC3E}">
        <p14:creationId xmlns:p14="http://schemas.microsoft.com/office/powerpoint/2010/main" val="290226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lumOff val="25000"/>
                  </a:schemeClr>
                </a:solidFill>
              </a:rPr>
              <a:t>Line…</a:t>
            </a:r>
            <a:r>
              <a:rPr lang="en-US" sz="3200" dirty="0" smtClean="0">
                <a:solidFill>
                  <a:schemeClr val="tx2">
                    <a:lumMod val="75000"/>
                    <a:lumOff val="25000"/>
                  </a:schemeClr>
                </a:solidFill>
              </a:rPr>
              <a:t>Continued</a:t>
            </a:r>
            <a:endParaRPr lang="en-US" sz="3200" dirty="0">
              <a:solidFill>
                <a:schemeClr val="tx2">
                  <a:lumMod val="75000"/>
                  <a:lumOff val="25000"/>
                </a:schemeClr>
              </a:solidFill>
            </a:endParaRPr>
          </a:p>
        </p:txBody>
      </p:sp>
      <p:sp>
        <p:nvSpPr>
          <p:cNvPr id="3" name="Content Placeholder 2"/>
          <p:cNvSpPr>
            <a:spLocks noGrp="1"/>
          </p:cNvSpPr>
          <p:nvPr>
            <p:ph sz="half" idx="1"/>
          </p:nvPr>
        </p:nvSpPr>
        <p:spPr/>
        <p:txBody>
          <a:bodyPr/>
          <a:lstStyle/>
          <a:p>
            <a:r>
              <a:rPr lang="en-US" i="1" dirty="0" smtClean="0">
                <a:solidFill>
                  <a:schemeClr val="accent3">
                    <a:lumMod val="60000"/>
                    <a:lumOff val="40000"/>
                  </a:schemeClr>
                </a:solidFill>
              </a:rPr>
              <a:t>Connection between points.</a:t>
            </a:r>
          </a:p>
          <a:p>
            <a:pPr lvl="1"/>
            <a:r>
              <a:rPr lang="en-US" i="0" dirty="0" smtClean="0">
                <a:solidFill>
                  <a:schemeClr val="tx1"/>
                </a:solidFill>
              </a:rPr>
              <a:t>Kenneth </a:t>
            </a:r>
            <a:r>
              <a:rPr lang="en-US" i="0" dirty="0" err="1" smtClean="0">
                <a:solidFill>
                  <a:schemeClr val="tx1"/>
                </a:solidFill>
              </a:rPr>
              <a:t>Snelson</a:t>
            </a:r>
            <a:r>
              <a:rPr lang="en-US" i="0" dirty="0" smtClean="0">
                <a:solidFill>
                  <a:schemeClr val="tx1"/>
                </a:solidFill>
              </a:rPr>
              <a:t> constructed </a:t>
            </a:r>
            <a:r>
              <a:rPr lang="en-US" dirty="0" smtClean="0">
                <a:solidFill>
                  <a:schemeClr val="tx2">
                    <a:lumMod val="50000"/>
                    <a:lumOff val="50000"/>
                  </a:schemeClr>
                </a:solidFill>
              </a:rPr>
              <a:t>Free Ride Home </a:t>
            </a:r>
            <a:r>
              <a:rPr lang="en-US" i="0" dirty="0" smtClean="0">
                <a:solidFill>
                  <a:schemeClr val="tx1"/>
                </a:solidFill>
              </a:rPr>
              <a:t>using two types of line. </a:t>
            </a:r>
          </a:p>
          <a:p>
            <a:pPr lvl="1"/>
            <a:r>
              <a:rPr lang="en-US" i="0" dirty="0" smtClean="0">
                <a:solidFill>
                  <a:schemeClr val="tx1"/>
                </a:solidFill>
              </a:rPr>
              <a:t>The aluminum tubes provide a linear skeleton that becomes elevated when the connecting lines are attached. </a:t>
            </a:r>
          </a:p>
          <a:p>
            <a:pPr lvl="1"/>
            <a:r>
              <a:rPr lang="en-US" i="0" dirty="0" smtClean="0">
                <a:solidFill>
                  <a:schemeClr val="tx1"/>
                </a:solidFill>
              </a:rPr>
              <a:t>The resulting diagonal lines seem to defy gravity.</a:t>
            </a:r>
            <a:endParaRPr lang="en-US" i="0" dirty="0">
              <a:solidFill>
                <a:schemeClr val="tx1"/>
              </a:solidFill>
            </a:endParaRPr>
          </a:p>
        </p:txBody>
      </p:sp>
      <p:sp>
        <p:nvSpPr>
          <p:cNvPr id="4" name="Content Placeholder 3"/>
          <p:cNvSpPr>
            <a:spLocks noGrp="1"/>
          </p:cNvSpPr>
          <p:nvPr>
            <p:ph sz="half" idx="2"/>
          </p:nvPr>
        </p:nvSpPr>
        <p:spPr/>
        <p:txBody>
          <a:bodyPr/>
          <a:lstStyle/>
          <a:p>
            <a:endParaRPr lang="en-US"/>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9278" y="2171700"/>
            <a:ext cx="5089407" cy="38170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09278" y="5988756"/>
            <a:ext cx="3257367" cy="307777"/>
          </a:xfrm>
          <a:prstGeom prst="rect">
            <a:avLst/>
          </a:prstGeom>
          <a:noFill/>
        </p:spPr>
        <p:txBody>
          <a:bodyPr wrap="none" rtlCol="0">
            <a:spAutoFit/>
          </a:bodyPr>
          <a:lstStyle/>
          <a:p>
            <a:r>
              <a:rPr lang="en-US" sz="1400" dirty="0" smtClean="0"/>
              <a:t>Kenneth </a:t>
            </a:r>
            <a:r>
              <a:rPr lang="en-US" sz="1400" dirty="0" err="1" smtClean="0"/>
              <a:t>Snelson</a:t>
            </a:r>
            <a:r>
              <a:rPr lang="en-US" sz="1400" dirty="0" smtClean="0"/>
              <a:t>, Free Ride Home, 1974</a:t>
            </a:r>
            <a:endParaRPr lang="en-US" sz="1400" dirty="0"/>
          </a:p>
        </p:txBody>
      </p:sp>
    </p:spTree>
    <p:extLst>
      <p:ext uri="{BB962C8B-B14F-4D97-AF65-F5344CB8AC3E}">
        <p14:creationId xmlns:p14="http://schemas.microsoft.com/office/powerpoint/2010/main" val="232971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lumOff val="25000"/>
                  </a:schemeClr>
                </a:solidFill>
              </a:rPr>
              <a:t>Lines</a:t>
            </a:r>
            <a:r>
              <a:rPr lang="en-US" dirty="0" smtClean="0"/>
              <a:t>…</a:t>
            </a:r>
            <a:r>
              <a:rPr lang="en-US" sz="2800" dirty="0" smtClean="0"/>
              <a:t>Continued</a:t>
            </a:r>
            <a:endParaRPr lang="en-US" sz="2800" dirty="0"/>
          </a:p>
        </p:txBody>
      </p:sp>
      <p:sp>
        <p:nvSpPr>
          <p:cNvPr id="3" name="Content Placeholder 2"/>
          <p:cNvSpPr>
            <a:spLocks noGrp="1"/>
          </p:cNvSpPr>
          <p:nvPr>
            <p:ph sz="half" idx="1"/>
          </p:nvPr>
        </p:nvSpPr>
        <p:spPr/>
        <p:txBody>
          <a:bodyPr/>
          <a:lstStyle/>
          <a:p>
            <a:r>
              <a:rPr lang="en-US" dirty="0" smtClean="0">
                <a:solidFill>
                  <a:schemeClr val="accent3">
                    <a:lumMod val="60000"/>
                    <a:lumOff val="40000"/>
                  </a:schemeClr>
                </a:solidFill>
              </a:rPr>
              <a:t>A point in Motion.</a:t>
            </a:r>
          </a:p>
          <a:p>
            <a:pPr lvl="1"/>
            <a:r>
              <a:rPr lang="en-US" i="0" dirty="0" smtClean="0">
                <a:solidFill>
                  <a:schemeClr val="tx1"/>
                </a:solidFill>
              </a:rPr>
              <a:t>In combination with New Years Eve fireworks, Skiers in </a:t>
            </a:r>
            <a:r>
              <a:rPr lang="en-US" i="0" dirty="0" err="1" smtClean="0">
                <a:solidFill>
                  <a:schemeClr val="tx1"/>
                </a:solidFill>
              </a:rPr>
              <a:t>Toas</a:t>
            </a:r>
            <a:r>
              <a:rPr lang="en-US" i="0" dirty="0" smtClean="0">
                <a:solidFill>
                  <a:schemeClr val="tx1"/>
                </a:solidFill>
              </a:rPr>
              <a:t>, New Mexico, zoom down major slopes carrying flashlights.  </a:t>
            </a:r>
          </a:p>
          <a:p>
            <a:pPr lvl="1"/>
            <a:r>
              <a:rPr lang="en-US" i="0" dirty="0" smtClean="0">
                <a:solidFill>
                  <a:schemeClr val="tx1"/>
                </a:solidFill>
              </a:rPr>
              <a:t>This image shows that they create lines of light from each moving point.</a:t>
            </a:r>
            <a:endParaRPr lang="en-US" i="0" dirty="0">
              <a:solidFill>
                <a:schemeClr val="tx1"/>
              </a:solidFill>
            </a:endParaRPr>
          </a:p>
        </p:txBody>
      </p:sp>
      <p:sp>
        <p:nvSpPr>
          <p:cNvPr id="4" name="Content Placeholder 3"/>
          <p:cNvSpPr>
            <a:spLocks noGrp="1"/>
          </p:cNvSpPr>
          <p:nvPr>
            <p:ph sz="half" idx="2"/>
          </p:nvPr>
        </p:nvSpPr>
        <p:spPr/>
        <p:txBody>
          <a:bodyPr/>
          <a:lstStyle/>
          <a:p>
            <a:endParaRPr lang="en-US" dirty="0"/>
          </a:p>
        </p:txBody>
      </p:sp>
      <p:pic>
        <p:nvPicPr>
          <p:cNvPr id="3074" name="Picture 2" descr="Image result for taos ski valley evening torchlight par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1067" y="896360"/>
            <a:ext cx="3286830" cy="497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49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lumOff val="25000"/>
                  </a:schemeClr>
                </a:solidFill>
              </a:rPr>
              <a:t>Line Quality-</a:t>
            </a:r>
            <a:r>
              <a:rPr lang="en-US" sz="2800" dirty="0" smtClean="0">
                <a:solidFill>
                  <a:schemeClr val="tx1"/>
                </a:solidFill>
              </a:rPr>
              <a:t>Each line has its own distinctive quality.  Orientation, direction, continuity and material all contribute to this distinctive quality.</a:t>
            </a:r>
            <a:endParaRPr lang="en-US" dirty="0">
              <a:solidFill>
                <a:schemeClr val="tx2">
                  <a:lumMod val="75000"/>
                  <a:lumOff val="25000"/>
                </a:schemeClr>
              </a:solidFill>
            </a:endParaRPr>
          </a:p>
        </p:txBody>
      </p:sp>
      <p:sp>
        <p:nvSpPr>
          <p:cNvPr id="3" name="Text Placeholder 2"/>
          <p:cNvSpPr>
            <a:spLocks noGrp="1"/>
          </p:cNvSpPr>
          <p:nvPr>
            <p:ph type="body" idx="1"/>
          </p:nvPr>
        </p:nvSpPr>
        <p:spPr/>
        <p:txBody>
          <a:bodyPr/>
          <a:lstStyle/>
          <a:p>
            <a:r>
              <a:rPr lang="en-US" dirty="0" smtClean="0"/>
              <a:t>Orientation</a:t>
            </a:r>
            <a:endParaRPr lang="en-US" dirty="0"/>
          </a:p>
        </p:txBody>
      </p:sp>
      <p:sp>
        <p:nvSpPr>
          <p:cNvPr id="4" name="Content Placeholder 3"/>
          <p:cNvSpPr>
            <a:spLocks noGrp="1"/>
          </p:cNvSpPr>
          <p:nvPr>
            <p:ph sz="half" idx="2"/>
          </p:nvPr>
        </p:nvSpPr>
        <p:spPr/>
        <p:txBody>
          <a:bodyPr/>
          <a:lstStyle/>
          <a:p>
            <a:r>
              <a:rPr lang="en-US" dirty="0" smtClean="0"/>
              <a:t>This refers to the lines horizontal, vertical, or diagonal position.</a:t>
            </a:r>
          </a:p>
          <a:p>
            <a:r>
              <a:rPr lang="en-US" dirty="0" smtClean="0"/>
              <a:t>We associate horizontal with stability</a:t>
            </a:r>
          </a:p>
          <a:p>
            <a:r>
              <a:rPr lang="en-US" dirty="0" smtClean="0"/>
              <a:t>Diagonal with movement</a:t>
            </a:r>
          </a:p>
          <a:p>
            <a:r>
              <a:rPr lang="en-US" dirty="0" smtClean="0"/>
              <a:t>Vertical lines accentuate height and can make an object appear grand.</a:t>
            </a:r>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4098" name="Picture 2" descr="Image result for Mark di suvero are years wh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642" y="2340864"/>
            <a:ext cx="5829300" cy="40671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80642" y="6370582"/>
            <a:ext cx="3155287" cy="307777"/>
          </a:xfrm>
          <a:prstGeom prst="rect">
            <a:avLst/>
          </a:prstGeom>
          <a:noFill/>
        </p:spPr>
        <p:txBody>
          <a:bodyPr wrap="none" rtlCol="0">
            <a:spAutoFit/>
          </a:bodyPr>
          <a:lstStyle/>
          <a:p>
            <a:r>
              <a:rPr lang="en-US" sz="1400" dirty="0" smtClean="0"/>
              <a:t>Mark di </a:t>
            </a:r>
            <a:r>
              <a:rPr lang="en-US" sz="1400" dirty="0" err="1" smtClean="0"/>
              <a:t>Suvero</a:t>
            </a:r>
            <a:r>
              <a:rPr lang="en-US" sz="1400" dirty="0" smtClean="0"/>
              <a:t>. Are Years What?, 1967</a:t>
            </a:r>
            <a:endParaRPr lang="en-US" sz="1400" dirty="0"/>
          </a:p>
        </p:txBody>
      </p:sp>
    </p:spTree>
    <p:extLst>
      <p:ext uri="{BB962C8B-B14F-4D97-AF65-F5344CB8AC3E}">
        <p14:creationId xmlns:p14="http://schemas.microsoft.com/office/powerpoint/2010/main" val="180494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lumOff val="25000"/>
                  </a:schemeClr>
                </a:solidFill>
              </a:rPr>
              <a:t>Line Quality…</a:t>
            </a:r>
            <a:r>
              <a:rPr lang="en-US" sz="2800" dirty="0" smtClean="0">
                <a:solidFill>
                  <a:schemeClr val="tx2">
                    <a:lumMod val="75000"/>
                    <a:lumOff val="25000"/>
                  </a:schemeClr>
                </a:solidFill>
              </a:rPr>
              <a:t>Continued</a:t>
            </a:r>
            <a:endParaRPr lang="en-US" sz="2800" dirty="0">
              <a:solidFill>
                <a:schemeClr val="tx2">
                  <a:lumMod val="75000"/>
                  <a:lumOff val="25000"/>
                </a:schemeClr>
              </a:solidFill>
            </a:endParaRPr>
          </a:p>
        </p:txBody>
      </p:sp>
      <p:sp>
        <p:nvSpPr>
          <p:cNvPr id="3" name="Text Placeholder 2"/>
          <p:cNvSpPr>
            <a:spLocks noGrp="1"/>
          </p:cNvSpPr>
          <p:nvPr>
            <p:ph type="body" idx="1"/>
          </p:nvPr>
        </p:nvSpPr>
        <p:spPr>
          <a:xfrm>
            <a:off x="1371600" y="2752820"/>
            <a:ext cx="4443984" cy="823912"/>
          </a:xfrm>
        </p:spPr>
        <p:txBody>
          <a:bodyPr/>
          <a:lstStyle/>
          <a:p>
            <a:endParaRPr lang="en-US" dirty="0" smtClean="0"/>
          </a:p>
          <a:p>
            <a:endParaRPr lang="en-US" dirty="0"/>
          </a:p>
          <a:p>
            <a:endParaRPr lang="en-US" dirty="0" smtClean="0"/>
          </a:p>
          <a:p>
            <a:endParaRPr lang="en-US" dirty="0"/>
          </a:p>
          <a:p>
            <a:r>
              <a:rPr lang="en-US" dirty="0" smtClean="0"/>
              <a:t>Direction</a:t>
            </a:r>
            <a:endParaRPr lang="en-US" dirty="0"/>
          </a:p>
          <a:p>
            <a:endParaRPr lang="en-US" dirty="0"/>
          </a:p>
        </p:txBody>
      </p:sp>
      <p:sp>
        <p:nvSpPr>
          <p:cNvPr id="4" name="Content Placeholder 3"/>
          <p:cNvSpPr>
            <a:spLocks noGrp="1"/>
          </p:cNvSpPr>
          <p:nvPr>
            <p:ph sz="half" idx="2"/>
          </p:nvPr>
        </p:nvSpPr>
        <p:spPr/>
        <p:txBody>
          <a:bodyPr>
            <a:normAutofit fontScale="85000" lnSpcReduction="20000"/>
          </a:bodyPr>
          <a:lstStyle/>
          <a:p>
            <a:r>
              <a:rPr lang="en-US" dirty="0"/>
              <a:t>Refers to the implied movement of a line.</a:t>
            </a:r>
          </a:p>
          <a:p>
            <a:r>
              <a:rPr lang="en-US" dirty="0"/>
              <a:t>A line of consistent width tends to suggest equal movement in both directions</a:t>
            </a:r>
          </a:p>
          <a:p>
            <a:r>
              <a:rPr lang="en-US" dirty="0"/>
              <a:t>Varying line widths can create a more specific direction of movement.</a:t>
            </a:r>
          </a:p>
          <a:p>
            <a:r>
              <a:rPr lang="en-US" dirty="0"/>
              <a:t>In </a:t>
            </a:r>
            <a:r>
              <a:rPr lang="en-US" i="1" dirty="0">
                <a:solidFill>
                  <a:schemeClr val="tx2">
                    <a:lumMod val="50000"/>
                    <a:lumOff val="50000"/>
                  </a:schemeClr>
                </a:solidFill>
              </a:rPr>
              <a:t>Jefferson National Expansion Memorial</a:t>
            </a:r>
            <a:r>
              <a:rPr lang="en-US" dirty="0"/>
              <a:t>, </a:t>
            </a:r>
            <a:r>
              <a:rPr lang="en-US" dirty="0">
                <a:solidFill>
                  <a:schemeClr val="tx1"/>
                </a:solidFill>
              </a:rPr>
              <a:t>the massive lines at the bottom drive downward into the earth, while the tapered arch at the top lifts our eyes skyward</a:t>
            </a:r>
            <a:endParaRPr lang="en-US" dirty="0"/>
          </a:p>
          <a:p>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normAutofit/>
          </a:bodyPr>
          <a:lstStyle/>
          <a:p>
            <a:endParaRPr lang="en-US" dirty="0"/>
          </a:p>
        </p:txBody>
      </p:sp>
      <p:pic>
        <p:nvPicPr>
          <p:cNvPr id="5122" name="Picture 2" descr="The Gateway Arch in Saint Louis, Missou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8893" y="284697"/>
            <a:ext cx="3840105" cy="57601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087539" y="6104582"/>
            <a:ext cx="4593180" cy="461665"/>
          </a:xfrm>
          <a:prstGeom prst="rect">
            <a:avLst/>
          </a:prstGeom>
          <a:noFill/>
        </p:spPr>
        <p:txBody>
          <a:bodyPr wrap="none" rtlCol="0">
            <a:spAutoFit/>
          </a:bodyPr>
          <a:lstStyle/>
          <a:p>
            <a:r>
              <a:rPr lang="en-US" sz="1200" dirty="0" err="1" smtClean="0"/>
              <a:t>Eero</a:t>
            </a:r>
            <a:r>
              <a:rPr lang="en-US" sz="1200" dirty="0" smtClean="0"/>
              <a:t> Saarinen and </a:t>
            </a:r>
            <a:r>
              <a:rPr lang="en-US" sz="1200" dirty="0" err="1" smtClean="0"/>
              <a:t>Hannskarl</a:t>
            </a:r>
            <a:r>
              <a:rPr lang="en-US" sz="1200" dirty="0" smtClean="0"/>
              <a:t> </a:t>
            </a:r>
            <a:r>
              <a:rPr lang="en-US" sz="1200" dirty="0" err="1" smtClean="0"/>
              <a:t>Bandel</a:t>
            </a:r>
            <a:r>
              <a:rPr lang="en-US" sz="1200" dirty="0" smtClean="0"/>
              <a:t>, Jefferson National Expansion </a:t>
            </a:r>
          </a:p>
          <a:p>
            <a:r>
              <a:rPr lang="en-US" sz="1200" dirty="0" smtClean="0"/>
              <a:t>Memorial (Gateway Ach). 1963-65</a:t>
            </a:r>
            <a:endParaRPr lang="en-US" sz="1200" dirty="0"/>
          </a:p>
        </p:txBody>
      </p:sp>
    </p:spTree>
    <p:extLst>
      <p:ext uri="{BB962C8B-B14F-4D97-AF65-F5344CB8AC3E}">
        <p14:creationId xmlns:p14="http://schemas.microsoft.com/office/powerpoint/2010/main" val="416004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lumOff val="25000"/>
                  </a:schemeClr>
                </a:solidFill>
              </a:rPr>
              <a:t>Line Quality…</a:t>
            </a:r>
            <a:r>
              <a:rPr lang="en-US" sz="2800" dirty="0" smtClean="0">
                <a:solidFill>
                  <a:schemeClr val="tx2">
                    <a:lumMod val="75000"/>
                    <a:lumOff val="25000"/>
                  </a:schemeClr>
                </a:solidFill>
              </a:rPr>
              <a:t>Continued</a:t>
            </a:r>
            <a:endParaRPr lang="en-US" sz="2800" dirty="0">
              <a:solidFill>
                <a:schemeClr val="tx2">
                  <a:lumMod val="75000"/>
                  <a:lumOff val="25000"/>
                </a:schemeClr>
              </a:solidFill>
            </a:endParaRPr>
          </a:p>
        </p:txBody>
      </p:sp>
      <p:sp>
        <p:nvSpPr>
          <p:cNvPr id="3" name="Text Placeholder 2"/>
          <p:cNvSpPr>
            <a:spLocks noGrp="1"/>
          </p:cNvSpPr>
          <p:nvPr>
            <p:ph type="body" idx="1"/>
          </p:nvPr>
        </p:nvSpPr>
        <p:spPr/>
        <p:txBody>
          <a:bodyPr/>
          <a:lstStyle/>
          <a:p>
            <a:r>
              <a:rPr lang="en-US" dirty="0" smtClean="0"/>
              <a:t>Continuity</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Or Linear flow, can increase movement and accentuate from.</a:t>
            </a:r>
          </a:p>
          <a:p>
            <a:r>
              <a:rPr lang="en-US" dirty="0" smtClean="0"/>
              <a:t>In Chris Burden’s </a:t>
            </a:r>
            <a:r>
              <a:rPr lang="en-US" i="1" dirty="0" smtClean="0">
                <a:solidFill>
                  <a:schemeClr val="tx2">
                    <a:lumMod val="50000"/>
                    <a:lumOff val="50000"/>
                  </a:schemeClr>
                </a:solidFill>
              </a:rPr>
              <a:t>Medusa’s Head </a:t>
            </a:r>
            <a:r>
              <a:rPr lang="en-US" dirty="0" smtClean="0"/>
              <a:t>a mad tangle of toy train tracks flows around and though the mass of stone, plywood, and cement.  </a:t>
            </a:r>
            <a:endParaRPr lang="en-US" dirty="0"/>
          </a:p>
          <a:p>
            <a:r>
              <a:rPr lang="en-US" dirty="0" smtClean="0"/>
              <a:t>Representing the snakes that crowned the head of a mythical monster, these writhing lines accentuate the spherical mass and gives us a fresh interpretation of an ancient Greek myth.</a:t>
            </a:r>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6146" name="Picture 2" descr="Image result for Chris burdens medusa's 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949" y="1428750"/>
            <a:ext cx="5596114" cy="4560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87469" y="6033911"/>
            <a:ext cx="3204275" cy="307777"/>
          </a:xfrm>
          <a:prstGeom prst="rect">
            <a:avLst/>
          </a:prstGeom>
          <a:noFill/>
        </p:spPr>
        <p:txBody>
          <a:bodyPr wrap="none" rtlCol="0">
            <a:spAutoFit/>
          </a:bodyPr>
          <a:lstStyle/>
          <a:p>
            <a:r>
              <a:rPr lang="en-US" sz="1400" dirty="0" smtClean="0"/>
              <a:t>Chris Burden, Medusa’s Head. 1989-92</a:t>
            </a:r>
            <a:endParaRPr lang="en-US" sz="1400" dirty="0"/>
          </a:p>
        </p:txBody>
      </p:sp>
    </p:spTree>
    <p:extLst>
      <p:ext uri="{BB962C8B-B14F-4D97-AF65-F5344CB8AC3E}">
        <p14:creationId xmlns:p14="http://schemas.microsoft.com/office/powerpoint/2010/main" val="189189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Line</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It actually exists in real space</a:t>
            </a:r>
          </a:p>
          <a:p>
            <a:r>
              <a:rPr lang="en-US" dirty="0" smtClean="0"/>
              <a:t>Through their physical appearance actual lines can connect, define, or divide design.</a:t>
            </a:r>
          </a:p>
          <a:p>
            <a:r>
              <a:rPr lang="en-US" i="1" dirty="0" err="1" smtClean="0">
                <a:solidFill>
                  <a:schemeClr val="tx2">
                    <a:lumMod val="50000"/>
                    <a:lumOff val="50000"/>
                  </a:schemeClr>
                </a:solidFill>
              </a:rPr>
              <a:t>Laocoon</a:t>
            </a:r>
            <a:r>
              <a:rPr lang="en-US" i="1" dirty="0">
                <a:solidFill>
                  <a:schemeClr val="tx2">
                    <a:lumMod val="50000"/>
                    <a:lumOff val="50000"/>
                  </a:schemeClr>
                </a:solidFill>
              </a:rPr>
              <a:t> </a:t>
            </a:r>
            <a:r>
              <a:rPr lang="en-US" i="1" dirty="0" smtClean="0">
                <a:solidFill>
                  <a:schemeClr val="tx2">
                    <a:lumMod val="50000"/>
                    <a:lumOff val="50000"/>
                  </a:schemeClr>
                </a:solidFill>
              </a:rPr>
              <a:t>and His Two Sons </a:t>
            </a:r>
            <a:r>
              <a:rPr lang="en-US" dirty="0" smtClean="0">
                <a:solidFill>
                  <a:schemeClr val="tx1"/>
                </a:solidFill>
              </a:rPr>
              <a:t>depicts a scene from the Trojan War.  When the Greeks offered a large hollow wooden horse to the Trojans, </a:t>
            </a:r>
            <a:r>
              <a:rPr lang="en-US" dirty="0" err="1" smtClean="0">
                <a:solidFill>
                  <a:schemeClr val="tx1"/>
                </a:solidFill>
              </a:rPr>
              <a:t>Laocoon</a:t>
            </a:r>
            <a:r>
              <a:rPr lang="en-US" dirty="0" smtClean="0">
                <a:solidFill>
                  <a:schemeClr val="tx1"/>
                </a:solidFill>
              </a:rPr>
              <a:t> warns against accepting the gift.</a:t>
            </a:r>
            <a:r>
              <a:rPr lang="en-US" i="1" dirty="0" smtClean="0">
                <a:solidFill>
                  <a:schemeClr val="tx2">
                    <a:lumMod val="50000"/>
                    <a:lumOff val="50000"/>
                  </a:schemeClr>
                </a:solidFill>
              </a:rPr>
              <a:t> </a:t>
            </a:r>
            <a:r>
              <a:rPr lang="en-US" dirty="0" smtClean="0">
                <a:solidFill>
                  <a:schemeClr val="tx1"/>
                </a:solidFill>
              </a:rPr>
              <a:t>The Greek goddess Athena then send two serpents to attack and kill the seer, there for gaining entry into Troy for the soldiers hiding in the horse.</a:t>
            </a:r>
          </a:p>
          <a:p>
            <a:r>
              <a:rPr lang="en-US" dirty="0" smtClean="0">
                <a:solidFill>
                  <a:schemeClr val="tx1"/>
                </a:solidFill>
              </a:rPr>
              <a:t>The writhing serpent compositionally connects the terrified men while adding emotional intensity to this depiction of Athena’s wrath.</a:t>
            </a:r>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5403" y="807156"/>
            <a:ext cx="4242365" cy="53029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25403" y="6110112"/>
            <a:ext cx="2816348" cy="307777"/>
          </a:xfrm>
          <a:prstGeom prst="rect">
            <a:avLst/>
          </a:prstGeom>
          <a:noFill/>
        </p:spPr>
        <p:txBody>
          <a:bodyPr wrap="none" rtlCol="0">
            <a:spAutoFit/>
          </a:bodyPr>
          <a:lstStyle/>
          <a:p>
            <a:r>
              <a:rPr lang="en-US" sz="1400" dirty="0" err="1" smtClean="0"/>
              <a:t>Laocoon</a:t>
            </a:r>
            <a:r>
              <a:rPr lang="en-US" sz="1400" dirty="0" smtClean="0"/>
              <a:t> and His Two Sons. Marble</a:t>
            </a:r>
            <a:endParaRPr lang="en-US" sz="1400" dirty="0"/>
          </a:p>
        </p:txBody>
      </p:sp>
    </p:spTree>
    <p:extLst>
      <p:ext uri="{BB962C8B-B14F-4D97-AF65-F5344CB8AC3E}">
        <p14:creationId xmlns:p14="http://schemas.microsoft.com/office/powerpoint/2010/main" val="297420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arn(inVertic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arn(inVertical)">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Implied Lines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Create though mental rather than physical connection.</a:t>
            </a:r>
          </a:p>
          <a:p>
            <a:r>
              <a:rPr lang="en-US" dirty="0" smtClean="0"/>
              <a:t>In the </a:t>
            </a:r>
            <a:r>
              <a:rPr lang="en-US" i="1" dirty="0" smtClean="0">
                <a:solidFill>
                  <a:schemeClr val="tx2">
                    <a:lumMod val="50000"/>
                    <a:lumOff val="50000"/>
                  </a:schemeClr>
                </a:solidFill>
              </a:rPr>
              <a:t>Rape of the Sabine Women </a:t>
            </a:r>
            <a:r>
              <a:rPr lang="en-US" dirty="0" smtClean="0">
                <a:solidFill>
                  <a:schemeClr val="tx1"/>
                </a:solidFill>
              </a:rPr>
              <a:t>Giovanni da Bologna relies on a series of implied lines for its impact.</a:t>
            </a:r>
          </a:p>
          <a:p>
            <a:r>
              <a:rPr lang="en-US" dirty="0" smtClean="0">
                <a:solidFill>
                  <a:schemeClr val="tx1"/>
                </a:solidFill>
              </a:rPr>
              <a:t>Starting at the bottom and exploding upwards, the repeated diagonal lines create a visual vortex as powerful as a tornado.  At the bottom is the husband of the captured women.  In the center, a standing Roman soldier is intent on stealing a wife for himself. The agitated movement culminates at the top with the embattled women’s extended arm.</a:t>
            </a:r>
          </a:p>
        </p:txBody>
      </p:sp>
      <p:sp>
        <p:nvSpPr>
          <p:cNvPr id="4" name="Content Placeholder 3"/>
          <p:cNvSpPr>
            <a:spLocks noGrp="1"/>
          </p:cNvSpPr>
          <p:nvPr>
            <p:ph sz="half" idx="2"/>
          </p:nvPr>
        </p:nvSpPr>
        <p:spPr/>
        <p:txBody>
          <a:bodyPr>
            <a:normAutofit fontScale="85000" lnSpcReduction="10000"/>
          </a:bodyPr>
          <a:lstStyle/>
          <a:p>
            <a:endParaRPr lang="en-US"/>
          </a:p>
        </p:txBody>
      </p:sp>
      <p:pic>
        <p:nvPicPr>
          <p:cNvPr id="2050" name="Picture 2" descr="Image result for rape of the sabine wo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5555" y="220132"/>
            <a:ext cx="4092223" cy="61383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70889" y="6358467"/>
            <a:ext cx="4724114" cy="307777"/>
          </a:xfrm>
          <a:prstGeom prst="rect">
            <a:avLst/>
          </a:prstGeom>
          <a:noFill/>
        </p:spPr>
        <p:txBody>
          <a:bodyPr wrap="none" rtlCol="0">
            <a:spAutoFit/>
          </a:bodyPr>
          <a:lstStyle/>
          <a:p>
            <a:r>
              <a:rPr lang="en-US" sz="1400" dirty="0" smtClean="0"/>
              <a:t>Giovanni da Bologna. The Rape of the Sabine Women. 1583</a:t>
            </a:r>
            <a:endParaRPr lang="en-US" sz="1400" dirty="0"/>
          </a:p>
        </p:txBody>
      </p:sp>
    </p:spTree>
    <p:extLst>
      <p:ext uri="{BB962C8B-B14F-4D97-AF65-F5344CB8AC3E}">
        <p14:creationId xmlns:p14="http://schemas.microsoft.com/office/powerpoint/2010/main" val="253073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arn(inVertical)">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TM10001105[[fn=Crop]]</Template>
  <TotalTime>144</TotalTime>
  <Words>887</Words>
  <Application>Microsoft Office PowerPoint</Application>
  <PresentationFormat>Widescreen</PresentationFormat>
  <Paragraphs>71</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Franklin Gothic Book</vt:lpstr>
      <vt:lpstr>Crop</vt:lpstr>
      <vt:lpstr>Lines </vt:lpstr>
      <vt:lpstr>Line-is one of the most versatile elements in art.  In three-dimensional design, we can create line through the following:</vt:lpstr>
      <vt:lpstr>Line…Continued</vt:lpstr>
      <vt:lpstr>Lines…Continued</vt:lpstr>
      <vt:lpstr>Line Quality-Each line has its own distinctive quality.  Orientation, direction, continuity and material all contribute to this distinctive quality.</vt:lpstr>
      <vt:lpstr>Line Quality…Continued</vt:lpstr>
      <vt:lpstr>Line Quality…Continued</vt:lpstr>
      <vt:lpstr>Actual Line</vt:lpstr>
      <vt:lpstr>Implied Lines</vt:lpstr>
      <vt:lpstr>Sight Lines</vt:lpstr>
      <vt:lpstr>Linear Networks</vt:lpstr>
      <vt:lpstr>Key Questions on Line</vt:lpstr>
      <vt:lpstr>References</vt:lpstr>
    </vt:vector>
  </TitlesOfParts>
  <Company>Colorado Springs School District #11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Lines</dc:title>
  <dc:creator>MAGNUSON, LUCAS</dc:creator>
  <cp:lastModifiedBy>MAGNUSON, LUCAS</cp:lastModifiedBy>
  <cp:revision>17</cp:revision>
  <dcterms:created xsi:type="dcterms:W3CDTF">2018-08-21T02:14:25Z</dcterms:created>
  <dcterms:modified xsi:type="dcterms:W3CDTF">2018-08-21T17:58:16Z</dcterms:modified>
</cp:coreProperties>
</file>